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61" r:id="rId3"/>
    <p:sldId id="394" r:id="rId4"/>
    <p:sldId id="395" r:id="rId5"/>
    <p:sldId id="396" r:id="rId6"/>
    <p:sldId id="397" r:id="rId7"/>
    <p:sldId id="398" r:id="rId8"/>
    <p:sldId id="399" r:id="rId9"/>
    <p:sldId id="400" r:id="rId10"/>
    <p:sldId id="401" r:id="rId11"/>
    <p:sldId id="402" r:id="rId12"/>
    <p:sldId id="403" r:id="rId13"/>
    <p:sldId id="404" r:id="rId14"/>
    <p:sldId id="353" r:id="rId15"/>
    <p:sldId id="405" r:id="rId16"/>
    <p:sldId id="406" r:id="rId17"/>
    <p:sldId id="407" r:id="rId18"/>
    <p:sldId id="408" r:id="rId19"/>
    <p:sldId id="409" r:id="rId20"/>
    <p:sldId id="410" r:id="rId21"/>
    <p:sldId id="411" r:id="rId22"/>
    <p:sldId id="412" r:id="rId23"/>
    <p:sldId id="414" r:id="rId24"/>
    <p:sldId id="413" r:id="rId25"/>
    <p:sldId id="415" r:id="rId26"/>
    <p:sldId id="416" r:id="rId27"/>
    <p:sldId id="417" r:id="rId28"/>
    <p:sldId id="418" r:id="rId29"/>
    <p:sldId id="41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6803" autoAdjust="0"/>
  </p:normalViewPr>
  <p:slideViewPr>
    <p:cSldViewPr>
      <p:cViewPr>
        <p:scale>
          <a:sx n="80" d="100"/>
          <a:sy n="80" d="100"/>
        </p:scale>
        <p:origin x="-10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DD76B-126B-45CA-B630-F57AF46D5163}" type="datetimeFigureOut">
              <a:rPr lang="en-US" smtClean="0"/>
              <a:pPr/>
              <a:t>5/29/2013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E4648-797B-4D0F-9D83-FA17202B9697}" type="slidenum">
              <a:rPr lang="en-US" smtClean="0"/>
              <a:pPr/>
              <a:t>‹#›</a:t>
            </a:fld>
            <a:endParaRPr lang="en-US"/>
          </a:p>
        </p:txBody>
      </p:sp>
    </p:spTree>
    <p:extLst>
      <p:ext uri="{BB962C8B-B14F-4D97-AF65-F5344CB8AC3E}">
        <p14:creationId xmlns:p14="http://schemas.microsoft.com/office/powerpoint/2010/main" val="247491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722F0-6B8A-4441-9C03-D1295D442C66}"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6722F0-6B8A-4441-9C03-D1295D442C66}"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6722F0-6B8A-4441-9C03-D1295D442C66}" type="datetimeFigureOut">
              <a:rPr lang="en-US" smtClean="0"/>
              <a:pPr/>
              <a:t>5/29/2013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6722F0-6B8A-4441-9C03-D1295D442C66}" type="datetimeFigureOut">
              <a:rPr lang="en-US" smtClean="0"/>
              <a:pPr/>
              <a:t>5/29/2013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722F0-6B8A-4441-9C03-D1295D442C66}" type="datetimeFigureOut">
              <a:rPr lang="en-US" smtClean="0"/>
              <a:pPr/>
              <a:t>5/29/2013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722F0-6B8A-4441-9C03-D1295D442C66}"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722F0-6B8A-4441-9C03-D1295D442C66}"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22F0-6B8A-4441-9C03-D1295D442C66}" type="datetimeFigureOut">
              <a:rPr lang="en-US" smtClean="0"/>
              <a:pPr/>
              <a:t>5/29/2013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DF766-6520-463D-ADD4-94A4D98B98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dirty="0" smtClean="0"/>
              <a:t>Setting Up and Using a Nexus 7</a:t>
            </a:r>
            <a:endParaRPr lang="en-US" dirty="0"/>
          </a:p>
        </p:txBody>
      </p:sp>
      <p:sp>
        <p:nvSpPr>
          <p:cNvPr id="3" name="Subtitle 2"/>
          <p:cNvSpPr>
            <a:spLocks noGrp="1"/>
          </p:cNvSpPr>
          <p:nvPr>
            <p:ph type="subTitle" idx="1"/>
          </p:nvPr>
        </p:nvSpPr>
        <p:spPr>
          <a:xfrm>
            <a:off x="1371600" y="3581400"/>
            <a:ext cx="6400800" cy="1752600"/>
          </a:xfrm>
        </p:spPr>
        <p:txBody>
          <a:bodyPr/>
          <a:lstStyle/>
          <a:p>
            <a:r>
              <a:rPr lang="en-US" dirty="0" smtClean="0"/>
              <a:t>Step-by-Step Guide</a:t>
            </a:r>
            <a:endParaRPr lang="en-US" dirty="0"/>
          </a:p>
        </p:txBody>
      </p:sp>
      <p:sp>
        <p:nvSpPr>
          <p:cNvPr id="4" name="Subtitle 2"/>
          <p:cNvSpPr txBox="1">
            <a:spLocks/>
          </p:cNvSpPr>
          <p:nvPr/>
        </p:nvSpPr>
        <p:spPr>
          <a:xfrm>
            <a:off x="228600" y="6019800"/>
            <a:ext cx="4724400" cy="1017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i="1" dirty="0" smtClean="0"/>
              <a:t>Prepared by the Computer Lab</a:t>
            </a:r>
          </a:p>
          <a:p>
            <a:pPr algn="l"/>
            <a:r>
              <a:rPr lang="en-US" sz="1600" i="1" dirty="0" smtClean="0"/>
              <a:t>Montgomery County-Norristown Public Library</a:t>
            </a:r>
            <a:endParaRPr lang="en-US" sz="1600" i="1" dirty="0"/>
          </a:p>
        </p:txBody>
      </p:sp>
      <p:sp>
        <p:nvSpPr>
          <p:cNvPr id="5" name="Subtitle 2"/>
          <p:cNvSpPr txBox="1">
            <a:spLocks/>
          </p:cNvSpPr>
          <p:nvPr/>
        </p:nvSpPr>
        <p:spPr>
          <a:xfrm>
            <a:off x="5943600" y="6216731"/>
            <a:ext cx="4724400" cy="1017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i="1" dirty="0" smtClean="0"/>
              <a:t>May 2013</a:t>
            </a:r>
            <a:endParaRPr lang="en-US" sz="1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10</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249382" y="2498406"/>
            <a:ext cx="4191000" cy="3170099"/>
          </a:xfrm>
          <a:prstGeom prst="rect">
            <a:avLst/>
          </a:prstGeom>
          <a:noFill/>
        </p:spPr>
        <p:txBody>
          <a:bodyPr wrap="square" rtlCol="0">
            <a:spAutoFit/>
          </a:bodyPr>
          <a:lstStyle/>
          <a:p>
            <a:pPr lvl="0"/>
            <a:r>
              <a:rPr lang="en-US" sz="2000" dirty="0"/>
              <a:t>A prompt may appear asking you want to join </a:t>
            </a:r>
            <a:r>
              <a:rPr lang="en-US" sz="2000" dirty="0" smtClean="0"/>
              <a:t>Google+.  </a:t>
            </a:r>
            <a:r>
              <a:rPr lang="en-US" sz="2000" dirty="0"/>
              <a:t>Google+ is similar to </a:t>
            </a:r>
            <a:r>
              <a:rPr lang="en-US" sz="2000" dirty="0" smtClean="0"/>
              <a:t>Facebook, </a:t>
            </a:r>
            <a:r>
              <a:rPr lang="en-US" sz="2000" dirty="0"/>
              <a:t>where you can share photos and posts with other </a:t>
            </a:r>
            <a:r>
              <a:rPr lang="en-US" sz="2000" dirty="0" smtClean="0"/>
              <a:t>Gmail </a:t>
            </a:r>
            <a:r>
              <a:rPr lang="en-US" sz="2000" dirty="0"/>
              <a:t>users that you add to your group.  Doing this is simply a preference.  You can join Google+ later if you </a:t>
            </a:r>
            <a:r>
              <a:rPr lang="en-US" sz="2000" dirty="0" smtClean="0"/>
              <a:t>wish.</a:t>
            </a:r>
          </a:p>
          <a:p>
            <a:pPr lvl="0"/>
            <a:endParaRPr lang="en-US" sz="2000" dirty="0"/>
          </a:p>
          <a:p>
            <a:pPr lvl="0"/>
            <a:r>
              <a:rPr lang="en-US" sz="2000" dirty="0" smtClean="0"/>
              <a:t>We </a:t>
            </a:r>
            <a:r>
              <a:rPr lang="en-US" sz="2000" dirty="0"/>
              <a:t>chose to skip this, so </a:t>
            </a:r>
            <a:r>
              <a:rPr lang="en-US" sz="2000" dirty="0" smtClean="0"/>
              <a:t>we tapped </a:t>
            </a:r>
            <a:r>
              <a:rPr lang="en-US" sz="2000" dirty="0"/>
              <a:t>“Not Now”.</a:t>
            </a:r>
          </a:p>
        </p:txBody>
      </p:sp>
    </p:spTree>
    <p:extLst>
      <p:ext uri="{BB962C8B-B14F-4D97-AF65-F5344CB8AC3E}">
        <p14:creationId xmlns:p14="http://schemas.microsoft.com/office/powerpoint/2010/main" val="1930372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11</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228600" y="875198"/>
            <a:ext cx="4191000" cy="5324535"/>
          </a:xfrm>
          <a:prstGeom prst="rect">
            <a:avLst/>
          </a:prstGeom>
          <a:noFill/>
        </p:spPr>
        <p:txBody>
          <a:bodyPr wrap="square" rtlCol="0">
            <a:spAutoFit/>
          </a:bodyPr>
          <a:lstStyle/>
          <a:p>
            <a:pPr lvl="0"/>
            <a:r>
              <a:rPr lang="en-US" sz="2000" dirty="0"/>
              <a:t>The next screen asks if you wish to import and backup your </a:t>
            </a:r>
            <a:r>
              <a:rPr lang="en-US" sz="2000" dirty="0" smtClean="0"/>
              <a:t>Gmail </a:t>
            </a:r>
            <a:r>
              <a:rPr lang="en-US" sz="2000" dirty="0"/>
              <a:t>account to the device.  </a:t>
            </a:r>
            <a:r>
              <a:rPr lang="en-US" sz="2000" dirty="0" smtClean="0"/>
              <a:t>This is advantageous </a:t>
            </a:r>
            <a:r>
              <a:rPr lang="en-US" sz="2000" dirty="0"/>
              <a:t>as it will import all information from your </a:t>
            </a:r>
            <a:r>
              <a:rPr lang="en-US" sz="2000" dirty="0" smtClean="0"/>
              <a:t>Gmail </a:t>
            </a:r>
            <a:r>
              <a:rPr lang="en-US" sz="2000" dirty="0"/>
              <a:t>account you already have (i.e. it syncs your emails, calendar tasks, music library connect to </a:t>
            </a:r>
            <a:r>
              <a:rPr lang="en-US" sz="2000" dirty="0" smtClean="0"/>
              <a:t>Google</a:t>
            </a:r>
            <a:r>
              <a:rPr lang="en-US" sz="2000" dirty="0"/>
              <a:t>, </a:t>
            </a:r>
            <a:r>
              <a:rPr lang="en-US" sz="2000" dirty="0" smtClean="0"/>
              <a:t>etc.), </a:t>
            </a:r>
            <a:r>
              <a:rPr lang="en-US" sz="2000" dirty="0"/>
              <a:t>and it will also </a:t>
            </a:r>
            <a:r>
              <a:rPr lang="en-US" sz="2000" u="sng" dirty="0"/>
              <a:t>backup</a:t>
            </a:r>
            <a:r>
              <a:rPr lang="en-US" sz="2000" dirty="0"/>
              <a:t> everything you do on the device in case something happens to it and you need to restore to a certain point.  An example would be automatically reinstalling all of the apps you downloaded, rather than searching for them and installing them individually.  After you checkmark what you want, tap the arrow button</a:t>
            </a:r>
          </a:p>
        </p:txBody>
      </p:sp>
    </p:spTree>
    <p:extLst>
      <p:ext uri="{BB962C8B-B14F-4D97-AF65-F5344CB8AC3E}">
        <p14:creationId xmlns:p14="http://schemas.microsoft.com/office/powerpoint/2010/main" val="4183078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12</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228600" y="1143000"/>
            <a:ext cx="4191000" cy="4093428"/>
          </a:xfrm>
          <a:prstGeom prst="rect">
            <a:avLst/>
          </a:prstGeom>
          <a:noFill/>
        </p:spPr>
        <p:txBody>
          <a:bodyPr wrap="square" rtlCol="0">
            <a:spAutoFit/>
          </a:bodyPr>
          <a:lstStyle/>
          <a:p>
            <a:pPr lvl="0"/>
            <a:r>
              <a:rPr lang="en-US" sz="2000" dirty="0"/>
              <a:t>The next screen asks for your location based on the GPS in the device.  This is also a preference and entirely up to you.  Some people do not like that fact that </a:t>
            </a:r>
            <a:r>
              <a:rPr lang="en-US" sz="2000" dirty="0" smtClean="0"/>
              <a:t>Google </a:t>
            </a:r>
            <a:r>
              <a:rPr lang="en-US" sz="2000" dirty="0"/>
              <a:t>will know exactly where you are whenever the device is on, and you can turn this feature off if you wish.  It is beneficial in case you do lots of searches for places near you, and you don’t want to have to enter your exact location every time.  After choosing your options, tap the arrow button</a:t>
            </a:r>
          </a:p>
        </p:txBody>
      </p:sp>
    </p:spTree>
    <p:extLst>
      <p:ext uri="{BB962C8B-B14F-4D97-AF65-F5344CB8AC3E}">
        <p14:creationId xmlns:p14="http://schemas.microsoft.com/office/powerpoint/2010/main" val="1763739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13</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215735" y="2401152"/>
            <a:ext cx="4191000" cy="1015663"/>
          </a:xfrm>
          <a:prstGeom prst="rect">
            <a:avLst/>
          </a:prstGeom>
          <a:noFill/>
        </p:spPr>
        <p:txBody>
          <a:bodyPr wrap="square" rtlCol="0">
            <a:spAutoFit/>
          </a:bodyPr>
          <a:lstStyle/>
          <a:p>
            <a:pPr lvl="0"/>
            <a:r>
              <a:rPr lang="en-US" sz="2000" dirty="0"/>
              <a:t>Your device will say that the setup is complete and you can continue to use your device.  Tap the arrow key</a:t>
            </a:r>
          </a:p>
        </p:txBody>
      </p:sp>
    </p:spTree>
    <p:extLst>
      <p:ext uri="{BB962C8B-B14F-4D97-AF65-F5344CB8AC3E}">
        <p14:creationId xmlns:p14="http://schemas.microsoft.com/office/powerpoint/2010/main" val="4081174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664" y="117664"/>
            <a:ext cx="4022210" cy="6435536"/>
          </a:xfrm>
          <a:prstGeom prst="rect">
            <a:avLst/>
          </a:prstGeom>
        </p:spPr>
      </p:pic>
      <p:sp>
        <p:nvSpPr>
          <p:cNvPr id="6" name="TextBox 5"/>
          <p:cNvSpPr txBox="1"/>
          <p:nvPr/>
        </p:nvSpPr>
        <p:spPr>
          <a:xfrm>
            <a:off x="457200" y="1447800"/>
            <a:ext cx="4267200" cy="3108543"/>
          </a:xfrm>
          <a:prstGeom prst="rect">
            <a:avLst/>
          </a:prstGeom>
          <a:noFill/>
        </p:spPr>
        <p:txBody>
          <a:bodyPr wrap="square" rtlCol="0">
            <a:spAutoFit/>
          </a:bodyPr>
          <a:lstStyle/>
          <a:p>
            <a:pPr lvl="0"/>
            <a:r>
              <a:rPr lang="en-US" sz="2800" dirty="0"/>
              <a:t>This is the first screen you see.  As you use the device, you will notice several notifications that pop up, explaining how to use the device.  You can tap “ok” to close the notification</a:t>
            </a:r>
          </a:p>
        </p:txBody>
      </p:sp>
      <p:sp>
        <p:nvSpPr>
          <p:cNvPr id="7" name="TextBox 6"/>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1575345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6" cy="6511289"/>
          </a:xfrm>
          <a:prstGeom prst="rect">
            <a:avLst/>
          </a:prstGeom>
        </p:spPr>
      </p:pic>
      <p:sp>
        <p:nvSpPr>
          <p:cNvPr id="6" name="TextBox 5"/>
          <p:cNvSpPr txBox="1"/>
          <p:nvPr/>
        </p:nvSpPr>
        <p:spPr>
          <a:xfrm>
            <a:off x="228600" y="838200"/>
            <a:ext cx="4267200" cy="5909310"/>
          </a:xfrm>
          <a:prstGeom prst="rect">
            <a:avLst/>
          </a:prstGeom>
          <a:noFill/>
        </p:spPr>
        <p:txBody>
          <a:bodyPr wrap="square" rtlCol="0">
            <a:spAutoFit/>
          </a:bodyPr>
          <a:lstStyle/>
          <a:p>
            <a:pPr lvl="0"/>
            <a:r>
              <a:rPr lang="en-US" sz="1400" dirty="0"/>
              <a:t>This is your central homescreen. Right now it just has your library, but you can move it, resize it, or completely remove it if you wish and replace it with other icons and widgets later.  </a:t>
            </a:r>
            <a:r>
              <a:rPr lang="en-US" sz="1400" dirty="0" smtClean="0"/>
              <a:t>Besides  </a:t>
            </a:r>
            <a:r>
              <a:rPr lang="en-US" sz="1400" dirty="0"/>
              <a:t>your “central homescreen” there are also four other “homescreens”.  You can switch back and forth between these by swiping left or right on the middle of the screen.  The middle of these 5 homescreens is your central homescreen.  There are three buttons at the bottom.  These are your softkeys.  From left to right, they are the “back” button, the “home” button, and the “recent apps” button.  The back button is used to go back one screen from wherever you are, similar to how a back button works on a web browser.  The home button always brings you back to this screen, no matter where you are.  The recent apps button brings up a list of any apps that you have opened since powering on the device.  You can use this to quickly switch between apps like switching between windows on a computer.  Above your softkeys is your favorites tray.  This tray appears on every one of your homescreens so you can quickly access these apps.  You can remove and add icons from this row to have apps you use the most.  The button in the middle that looks like six squares within a circle is your </a:t>
            </a:r>
            <a:r>
              <a:rPr lang="en-US" sz="1400" b="1" dirty="0" smtClean="0"/>
              <a:t>apps </a:t>
            </a:r>
            <a:r>
              <a:rPr lang="en-US" sz="1400" b="1" dirty="0"/>
              <a:t>button</a:t>
            </a:r>
            <a:r>
              <a:rPr lang="en-US" sz="1400" dirty="0"/>
              <a:t>.  You use this button to bring up a </a:t>
            </a:r>
            <a:r>
              <a:rPr lang="en-US" sz="1400" b="1" dirty="0"/>
              <a:t>directory of all of the apps </a:t>
            </a:r>
            <a:r>
              <a:rPr lang="en-US" sz="1400" dirty="0"/>
              <a:t>that are installed on your device.  </a:t>
            </a:r>
            <a:r>
              <a:rPr lang="en-US" sz="1400" b="1" dirty="0"/>
              <a:t>Tap</a:t>
            </a:r>
            <a:r>
              <a:rPr lang="en-US" sz="1400" dirty="0"/>
              <a:t> this button now.</a:t>
            </a:r>
          </a:p>
        </p:txBody>
      </p:sp>
      <p:cxnSp>
        <p:nvCxnSpPr>
          <p:cNvPr id="3" name="Straight Arrow Connector 2"/>
          <p:cNvCxnSpPr/>
          <p:nvPr/>
        </p:nvCxnSpPr>
        <p:spPr>
          <a:xfrm>
            <a:off x="5257800" y="6477000"/>
            <a:ext cx="533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127352"/>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2187459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9"/>
          </a:xfrm>
          <a:prstGeom prst="rect">
            <a:avLst/>
          </a:prstGeom>
        </p:spPr>
      </p:pic>
      <p:sp>
        <p:nvSpPr>
          <p:cNvPr id="6" name="TextBox 5"/>
          <p:cNvSpPr txBox="1"/>
          <p:nvPr/>
        </p:nvSpPr>
        <p:spPr>
          <a:xfrm>
            <a:off x="214745" y="2209800"/>
            <a:ext cx="4267200" cy="1938992"/>
          </a:xfrm>
          <a:prstGeom prst="rect">
            <a:avLst/>
          </a:prstGeom>
          <a:noFill/>
        </p:spPr>
        <p:txBody>
          <a:bodyPr wrap="square" rtlCol="0">
            <a:spAutoFit/>
          </a:bodyPr>
          <a:lstStyle/>
          <a:p>
            <a:pPr lvl="0"/>
            <a:r>
              <a:rPr lang="en-US" sz="2400" dirty="0"/>
              <a:t>Instead of searching through your apps directory every time you want to open a specific app, you can tap and hold onto an icon and…</a:t>
            </a:r>
          </a:p>
        </p:txBody>
      </p:sp>
      <p:sp>
        <p:nvSpPr>
          <p:cNvPr id="5" name="TextBox 4"/>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4085800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79070" y="3101503"/>
            <a:ext cx="4267200" cy="3785652"/>
          </a:xfrm>
          <a:prstGeom prst="rect">
            <a:avLst/>
          </a:prstGeom>
          <a:noFill/>
        </p:spPr>
        <p:txBody>
          <a:bodyPr wrap="square" rtlCol="0">
            <a:spAutoFit/>
          </a:bodyPr>
          <a:lstStyle/>
          <a:p>
            <a:pPr lvl="0"/>
            <a:endParaRPr lang="en-US" sz="2400" dirty="0" smtClean="0"/>
          </a:p>
          <a:p>
            <a:pPr lvl="0"/>
            <a:r>
              <a:rPr lang="en-US" sz="2400" dirty="0" smtClean="0"/>
              <a:t>Drop </a:t>
            </a:r>
            <a:r>
              <a:rPr lang="en-US" sz="2400" dirty="0"/>
              <a:t>it onto one of your homescreens so you can quickly access it in the future</a:t>
            </a:r>
            <a:r>
              <a:rPr lang="en-US" sz="2400" dirty="0" smtClean="0"/>
              <a:t>.</a:t>
            </a:r>
          </a:p>
          <a:p>
            <a:pPr lvl="0"/>
            <a:endParaRPr lang="en-US" sz="2400" dirty="0"/>
          </a:p>
          <a:p>
            <a:pPr lvl="0"/>
            <a:endParaRPr lang="en-US" sz="2400" dirty="0" smtClean="0"/>
          </a:p>
          <a:p>
            <a:pPr lvl="0"/>
            <a:r>
              <a:rPr lang="en-US" sz="2400" dirty="0" smtClean="0"/>
              <a:t>Now </a:t>
            </a:r>
            <a:r>
              <a:rPr lang="en-US" sz="2400" dirty="0"/>
              <a:t>look in your favorites tray, you will notice an icon on the far left.  </a:t>
            </a:r>
            <a:r>
              <a:rPr lang="en-US" sz="2400" dirty="0" smtClean="0"/>
              <a:t>It is an apps folder icon. Tap </a:t>
            </a:r>
            <a:r>
              <a:rPr lang="en-US" sz="2400" dirty="0"/>
              <a:t>this </a:t>
            </a:r>
            <a:r>
              <a:rPr lang="en-US" sz="2400" dirty="0" smtClean="0"/>
              <a:t>icon.</a:t>
            </a:r>
            <a:endParaRPr lang="en-US" sz="2400" dirty="0"/>
          </a:p>
        </p:txBody>
      </p:sp>
      <p:cxnSp>
        <p:nvCxnSpPr>
          <p:cNvPr id="5" name="Straight Arrow Connector 4"/>
          <p:cNvCxnSpPr/>
          <p:nvPr/>
        </p:nvCxnSpPr>
        <p:spPr>
          <a:xfrm>
            <a:off x="4308763" y="4328556"/>
            <a:ext cx="533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029200" y="5638800"/>
            <a:ext cx="533400"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343400" y="5943600"/>
            <a:ext cx="533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337533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34538" y="1515218"/>
            <a:ext cx="4267200" cy="3785652"/>
          </a:xfrm>
          <a:prstGeom prst="rect">
            <a:avLst/>
          </a:prstGeom>
          <a:noFill/>
        </p:spPr>
        <p:txBody>
          <a:bodyPr wrap="square" rtlCol="0">
            <a:spAutoFit/>
          </a:bodyPr>
          <a:lstStyle/>
          <a:p>
            <a:r>
              <a:rPr lang="en-US" sz="2400" dirty="0"/>
              <a:t>This is an apps folder.  It basically groups your icons to compress them into one space.  You can create many new folders by just dropping a new icon on top of another icon, just like you would the homescreens (tap and hold). </a:t>
            </a:r>
            <a:r>
              <a:rPr lang="en-US" sz="2400" dirty="0" smtClean="0"/>
              <a:t>After </a:t>
            </a:r>
            <a:r>
              <a:rPr lang="en-US" sz="2400" dirty="0"/>
              <a:t>closing the </a:t>
            </a:r>
            <a:r>
              <a:rPr lang="en-US" sz="2400" dirty="0" smtClean="0"/>
              <a:t>notification, go </a:t>
            </a:r>
            <a:r>
              <a:rPr lang="en-US" sz="2400" dirty="0"/>
              <a:t>back to your central homescreen by tapping the home </a:t>
            </a:r>
            <a:r>
              <a:rPr lang="en-US" sz="2400" dirty="0" err="1" smtClean="0"/>
              <a:t>softkey</a:t>
            </a:r>
            <a:r>
              <a:rPr lang="en-US" sz="2400" smtClean="0"/>
              <a:t>.</a:t>
            </a:r>
            <a:endParaRPr lang="en-US" sz="2400" dirty="0"/>
          </a:p>
        </p:txBody>
      </p: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
        <p:nvSpPr>
          <p:cNvPr id="5" name="Oval 4"/>
          <p:cNvSpPr/>
          <p:nvPr/>
        </p:nvSpPr>
        <p:spPr>
          <a:xfrm>
            <a:off x="6644877" y="6225639"/>
            <a:ext cx="533400"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982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34538" y="1143000"/>
            <a:ext cx="4267200" cy="4893647"/>
          </a:xfrm>
          <a:prstGeom prst="rect">
            <a:avLst/>
          </a:prstGeom>
          <a:noFill/>
        </p:spPr>
        <p:txBody>
          <a:bodyPr wrap="square" rtlCol="0">
            <a:spAutoFit/>
          </a:bodyPr>
          <a:lstStyle/>
          <a:p>
            <a:pPr lvl="0"/>
            <a:r>
              <a:rPr lang="en-US" sz="2400" dirty="0"/>
              <a:t>You can see some small icons in the upper right of your screen within a thin black bar.  These are your system notifications.  They show the time, volume level, and battery charge level.  As you enable other settings you will see more icons like </a:t>
            </a:r>
            <a:r>
              <a:rPr lang="en-US" sz="2400" dirty="0" smtClean="0"/>
              <a:t>Wi-Fi </a:t>
            </a:r>
            <a:r>
              <a:rPr lang="en-US" sz="2400" dirty="0"/>
              <a:t>strength, </a:t>
            </a:r>
            <a:r>
              <a:rPr lang="en-US" sz="2400" dirty="0" smtClean="0"/>
              <a:t>Bluetooth </a:t>
            </a:r>
            <a:r>
              <a:rPr lang="en-US" sz="2400" dirty="0"/>
              <a:t>connectivity, or alarms.  You can see more options by tapping and pulling down on the right side of this bar</a:t>
            </a:r>
          </a:p>
        </p:txBody>
      </p:sp>
      <p:cxnSp>
        <p:nvCxnSpPr>
          <p:cNvPr id="9" name="Straight Arrow Connector 8"/>
          <p:cNvCxnSpPr/>
          <p:nvPr/>
        </p:nvCxnSpPr>
        <p:spPr>
          <a:xfrm>
            <a:off x="7543800" y="313361"/>
            <a:ext cx="533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2439324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dirty="0" smtClean="0"/>
              <a:t>The following screenshots were made using a Google Nexus 7 running the Jellybean version of the OS. Your tablet may differ. This is meant as a general guide.</a:t>
            </a:r>
            <a:endParaRPr lang="en-US" dirty="0"/>
          </a:p>
        </p:txBody>
      </p:sp>
    </p:spTree>
    <p:extLst>
      <p:ext uri="{BB962C8B-B14F-4D97-AF65-F5344CB8AC3E}">
        <p14:creationId xmlns:p14="http://schemas.microsoft.com/office/powerpoint/2010/main" val="1663535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34538" y="1143000"/>
            <a:ext cx="4267200" cy="5262979"/>
          </a:xfrm>
          <a:prstGeom prst="rect">
            <a:avLst/>
          </a:prstGeom>
          <a:noFill/>
        </p:spPr>
        <p:txBody>
          <a:bodyPr wrap="square" rtlCol="0">
            <a:spAutoFit/>
          </a:bodyPr>
          <a:lstStyle/>
          <a:p>
            <a:pPr lvl="0"/>
            <a:r>
              <a:rPr lang="en-US" sz="2400" dirty="0"/>
              <a:t>This is a list of system options that you can easily change.  There is also a “Settings” button that you can use to change various options of the device such as the text size, the storage space, how the screen displays, accessibility options, and many more.  Now let’s say you want to connect to a </a:t>
            </a:r>
            <a:r>
              <a:rPr lang="en-US" sz="2400" dirty="0" smtClean="0"/>
              <a:t>Wi-Fi </a:t>
            </a:r>
            <a:r>
              <a:rPr lang="en-US" sz="2400" dirty="0"/>
              <a:t>hotspot so you can connect to the internet and use the OMC app we will install later.  Tap on the </a:t>
            </a:r>
            <a:r>
              <a:rPr lang="en-US" sz="2400" b="1" dirty="0" smtClean="0"/>
              <a:t>Wi-Fi</a:t>
            </a:r>
            <a:r>
              <a:rPr lang="en-US" sz="2400" dirty="0" smtClean="0"/>
              <a:t> </a:t>
            </a:r>
            <a:r>
              <a:rPr lang="en-US" sz="2400" dirty="0"/>
              <a:t>button</a:t>
            </a:r>
          </a:p>
        </p:txBody>
      </p:sp>
      <p:sp>
        <p:nvSpPr>
          <p:cNvPr id="8" name="Oval 7"/>
          <p:cNvSpPr/>
          <p:nvPr/>
        </p:nvSpPr>
        <p:spPr>
          <a:xfrm>
            <a:off x="5867400" y="1295400"/>
            <a:ext cx="533400"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1271215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34538" y="1143000"/>
            <a:ext cx="4267200" cy="4154984"/>
          </a:xfrm>
          <a:prstGeom prst="rect">
            <a:avLst/>
          </a:prstGeom>
          <a:noFill/>
        </p:spPr>
        <p:txBody>
          <a:bodyPr wrap="square" rtlCol="0">
            <a:spAutoFit/>
          </a:bodyPr>
          <a:lstStyle/>
          <a:p>
            <a:pPr lvl="0"/>
            <a:r>
              <a:rPr lang="en-US" sz="2400" dirty="0"/>
              <a:t>Similar to the screen when you first setup the device, you will see a list of available </a:t>
            </a:r>
            <a:r>
              <a:rPr lang="en-US" sz="2400" dirty="0" smtClean="0"/>
              <a:t>Wi-Fi </a:t>
            </a:r>
            <a:r>
              <a:rPr lang="en-US" sz="2400" dirty="0"/>
              <a:t>connections.  We are going to use our library’s </a:t>
            </a:r>
            <a:r>
              <a:rPr lang="en-US" sz="2400" dirty="0" smtClean="0"/>
              <a:t>Wi-Fi </a:t>
            </a:r>
            <a:r>
              <a:rPr lang="en-US" sz="2400" dirty="0"/>
              <a:t>network as an example so you can see how to connect to it if you ever visit our location.  Tap on either NPLCom or NPLmain, whichever has a stronger signal (more bars).</a:t>
            </a:r>
          </a:p>
        </p:txBody>
      </p:sp>
      <p:cxnSp>
        <p:nvCxnSpPr>
          <p:cNvPr id="5" name="Straight Arrow Connector 4"/>
          <p:cNvCxnSpPr/>
          <p:nvPr/>
        </p:nvCxnSpPr>
        <p:spPr>
          <a:xfrm>
            <a:off x="7696200" y="990600"/>
            <a:ext cx="533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2350118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40476" y="2343329"/>
            <a:ext cx="4267200" cy="2677656"/>
          </a:xfrm>
          <a:prstGeom prst="rect">
            <a:avLst/>
          </a:prstGeom>
          <a:noFill/>
        </p:spPr>
        <p:txBody>
          <a:bodyPr wrap="square" rtlCol="0">
            <a:spAutoFit/>
          </a:bodyPr>
          <a:lstStyle/>
          <a:p>
            <a:pPr lvl="0"/>
            <a:r>
              <a:rPr lang="en-US" sz="2400" dirty="0"/>
              <a:t>The device will say you are now connected, which may be true with most </a:t>
            </a:r>
            <a:r>
              <a:rPr lang="en-US" sz="2400" dirty="0" smtClean="0"/>
              <a:t>Wi-Fi </a:t>
            </a:r>
            <a:r>
              <a:rPr lang="en-US" sz="2400" dirty="0"/>
              <a:t>hotspots you connect to, but ours requires you to login as well through a browser.  To do this, tap the home button…</a:t>
            </a:r>
          </a:p>
        </p:txBody>
      </p:sp>
      <p:cxnSp>
        <p:nvCxnSpPr>
          <p:cNvPr id="5" name="Straight Arrow Connector 4"/>
          <p:cNvCxnSpPr/>
          <p:nvPr/>
        </p:nvCxnSpPr>
        <p:spPr>
          <a:xfrm>
            <a:off x="4501738" y="990600"/>
            <a:ext cx="533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cxnSp>
        <p:nvCxnSpPr>
          <p:cNvPr id="7" name="Straight Arrow Connector 6"/>
          <p:cNvCxnSpPr/>
          <p:nvPr/>
        </p:nvCxnSpPr>
        <p:spPr>
          <a:xfrm>
            <a:off x="6911577" y="5943600"/>
            <a:ext cx="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674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 y="3124200"/>
            <a:ext cx="4267200" cy="830997"/>
          </a:xfrm>
          <a:prstGeom prst="rect">
            <a:avLst/>
          </a:prstGeom>
          <a:noFill/>
        </p:spPr>
        <p:txBody>
          <a:bodyPr wrap="square" rtlCol="0">
            <a:spAutoFit/>
          </a:bodyPr>
          <a:lstStyle/>
          <a:p>
            <a:r>
              <a:rPr lang="en-US" sz="2400" dirty="0"/>
              <a:t>Tap the icon folder in your favorites tray to open the </a:t>
            </a:r>
            <a:r>
              <a:rPr lang="en-US" sz="2400" dirty="0" smtClean="0"/>
              <a:t>folder</a:t>
            </a:r>
            <a:endParaRPr lang="en-US" sz="2400" dirty="0"/>
          </a:p>
        </p:txBody>
      </p: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726" y="141015"/>
            <a:ext cx="4069555" cy="6511288"/>
          </a:xfrm>
          <a:prstGeom prst="rect">
            <a:avLst/>
          </a:prstGeom>
        </p:spPr>
      </p:pic>
      <p:cxnSp>
        <p:nvCxnSpPr>
          <p:cNvPr id="5" name="Straight Arrow Connector 4"/>
          <p:cNvCxnSpPr/>
          <p:nvPr/>
        </p:nvCxnSpPr>
        <p:spPr>
          <a:xfrm>
            <a:off x="4610100" y="59436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461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28600" y="2623214"/>
            <a:ext cx="4267200" cy="1569660"/>
          </a:xfrm>
          <a:prstGeom prst="rect">
            <a:avLst/>
          </a:prstGeom>
          <a:noFill/>
        </p:spPr>
        <p:txBody>
          <a:bodyPr wrap="square" rtlCol="0">
            <a:spAutoFit/>
          </a:bodyPr>
          <a:lstStyle/>
          <a:p>
            <a:r>
              <a:rPr lang="en-US" sz="2400" dirty="0" smtClean="0"/>
              <a:t>Tap </a:t>
            </a:r>
            <a:r>
              <a:rPr lang="en-US" sz="2400" dirty="0"/>
              <a:t>on the upper left </a:t>
            </a:r>
            <a:r>
              <a:rPr lang="en-US" sz="2400" dirty="0" smtClean="0"/>
              <a:t>icon in the “folder” </a:t>
            </a:r>
            <a:r>
              <a:rPr lang="en-US" sz="2400" dirty="0"/>
              <a:t>labeled </a:t>
            </a:r>
            <a:r>
              <a:rPr lang="en-US" sz="2400" dirty="0" smtClean="0"/>
              <a:t>Chrome.  </a:t>
            </a:r>
            <a:r>
              <a:rPr lang="en-US" sz="2400" dirty="0"/>
              <a:t>This is an internet browser similar to Internet Explorer or Firefox</a:t>
            </a:r>
            <a:r>
              <a:rPr lang="en-US" sz="2400" dirty="0" smtClean="0"/>
              <a:t>.</a:t>
            </a:r>
            <a:endParaRPr lang="en-US" sz="2400" dirty="0"/>
          </a:p>
        </p:txBody>
      </p:sp>
      <p:cxnSp>
        <p:nvCxnSpPr>
          <p:cNvPr id="5" name="Straight Arrow Connector 4"/>
          <p:cNvCxnSpPr/>
          <p:nvPr/>
        </p:nvCxnSpPr>
        <p:spPr>
          <a:xfrm>
            <a:off x="4653643" y="3505200"/>
            <a:ext cx="533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902044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40476" y="2343329"/>
            <a:ext cx="4267200" cy="2677656"/>
          </a:xfrm>
          <a:prstGeom prst="rect">
            <a:avLst/>
          </a:prstGeom>
          <a:noFill/>
        </p:spPr>
        <p:txBody>
          <a:bodyPr wrap="square" rtlCol="0">
            <a:spAutoFit/>
          </a:bodyPr>
          <a:lstStyle/>
          <a:p>
            <a:pPr lvl="0"/>
            <a:r>
              <a:rPr lang="en-US" sz="2400" dirty="0"/>
              <a:t>The </a:t>
            </a:r>
            <a:r>
              <a:rPr lang="en-US" sz="2400" dirty="0" smtClean="0"/>
              <a:t>Chrome </a:t>
            </a:r>
            <a:r>
              <a:rPr lang="en-US" sz="2400" dirty="0"/>
              <a:t>browser is now open.  To log into </a:t>
            </a:r>
            <a:r>
              <a:rPr lang="en-US" sz="2400" dirty="0" smtClean="0"/>
              <a:t>our library’s Wi-Fi </a:t>
            </a:r>
            <a:r>
              <a:rPr lang="en-US" sz="2400" dirty="0"/>
              <a:t>network, just type any address in the address bar, such as yahoo.com, or amazon.com.  You will automatically be redirected…</a:t>
            </a:r>
          </a:p>
        </p:txBody>
      </p:sp>
      <p:cxnSp>
        <p:nvCxnSpPr>
          <p:cNvPr id="5" name="Straight Arrow Connector 4"/>
          <p:cNvCxnSpPr/>
          <p:nvPr/>
        </p:nvCxnSpPr>
        <p:spPr>
          <a:xfrm>
            <a:off x="4876800" y="762000"/>
            <a:ext cx="533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2709208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40476" y="2343329"/>
            <a:ext cx="4267200" cy="1569660"/>
          </a:xfrm>
          <a:prstGeom prst="rect">
            <a:avLst/>
          </a:prstGeom>
          <a:noFill/>
        </p:spPr>
        <p:txBody>
          <a:bodyPr wrap="square" rtlCol="0">
            <a:spAutoFit/>
          </a:bodyPr>
          <a:lstStyle/>
          <a:p>
            <a:pPr lvl="0"/>
            <a:r>
              <a:rPr lang="en-US" sz="2400" dirty="0"/>
              <a:t>This is our library’s </a:t>
            </a:r>
            <a:r>
              <a:rPr lang="en-US" sz="2400" dirty="0" smtClean="0"/>
              <a:t>Wi-Fi </a:t>
            </a:r>
            <a:r>
              <a:rPr lang="en-US" sz="2400" dirty="0"/>
              <a:t>login page.  Read through our internet usage policy.  Scroll down the screen to get to the login fields</a:t>
            </a:r>
          </a:p>
        </p:txBody>
      </p:sp>
      <p:cxnSp>
        <p:nvCxnSpPr>
          <p:cNvPr id="5" name="Straight Arrow Connector 4"/>
          <p:cNvCxnSpPr/>
          <p:nvPr/>
        </p:nvCxnSpPr>
        <p:spPr>
          <a:xfrm>
            <a:off x="4876800" y="762000"/>
            <a:ext cx="533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3008354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40476" y="2343329"/>
            <a:ext cx="4267200" cy="830997"/>
          </a:xfrm>
          <a:prstGeom prst="rect">
            <a:avLst/>
          </a:prstGeom>
          <a:noFill/>
        </p:spPr>
        <p:txBody>
          <a:bodyPr wrap="square" rtlCol="0">
            <a:spAutoFit/>
          </a:bodyPr>
          <a:lstStyle/>
          <a:p>
            <a:pPr lvl="0"/>
            <a:r>
              <a:rPr lang="en-US" sz="2400" dirty="0"/>
              <a:t>You can pinch out to zoom in to get a larger view of the fields</a:t>
            </a:r>
          </a:p>
        </p:txBody>
      </p: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cxnSp>
        <p:nvCxnSpPr>
          <p:cNvPr id="5" name="Straight Arrow Connector 4"/>
          <p:cNvCxnSpPr>
            <a:endCxn id="1026" idx="0"/>
          </p:cNvCxnSpPr>
          <p:nvPr/>
        </p:nvCxnSpPr>
        <p:spPr>
          <a:xfrm>
            <a:off x="2834615" y="3886200"/>
            <a:ext cx="1" cy="5445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32" y="4430741"/>
            <a:ext cx="4141767" cy="192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2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240476" y="2343329"/>
            <a:ext cx="4267200" cy="2308324"/>
          </a:xfrm>
          <a:prstGeom prst="rect">
            <a:avLst/>
          </a:prstGeom>
          <a:noFill/>
        </p:spPr>
        <p:txBody>
          <a:bodyPr wrap="square" rtlCol="0">
            <a:spAutoFit/>
          </a:bodyPr>
          <a:lstStyle/>
          <a:p>
            <a:r>
              <a:rPr lang="en-US" sz="2400" dirty="0"/>
              <a:t>Tap within the fields and enter your barcode and pin </a:t>
            </a:r>
            <a:r>
              <a:rPr lang="en-US" sz="2400" dirty="0" smtClean="0"/>
              <a:t>number. </a:t>
            </a:r>
            <a:r>
              <a:rPr lang="en-US" sz="2400" dirty="0"/>
              <a:t>Tap the “Go” button on the keyboard of the “Submit” button on the webpage</a:t>
            </a:r>
          </a:p>
          <a:p>
            <a:pPr lvl="0"/>
            <a:endParaRPr lang="en-US" sz="2400" dirty="0"/>
          </a:p>
        </p:txBody>
      </p: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cxnSp>
        <p:nvCxnSpPr>
          <p:cNvPr id="5" name="Straight Arrow Connector 4"/>
          <p:cNvCxnSpPr/>
          <p:nvPr/>
        </p:nvCxnSpPr>
        <p:spPr>
          <a:xfrm>
            <a:off x="4876800" y="3031097"/>
            <a:ext cx="45720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657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
            <a:ext cx="4069555" cy="6511288"/>
          </a:xfrm>
          <a:prstGeom prst="rect">
            <a:avLst/>
          </a:prstGeom>
        </p:spPr>
      </p:pic>
      <p:sp>
        <p:nvSpPr>
          <p:cNvPr id="6" name="TextBox 5"/>
          <p:cNvSpPr txBox="1"/>
          <p:nvPr/>
        </p:nvSpPr>
        <p:spPr>
          <a:xfrm>
            <a:off x="381000" y="2992545"/>
            <a:ext cx="4267200" cy="830997"/>
          </a:xfrm>
          <a:prstGeom prst="rect">
            <a:avLst/>
          </a:prstGeom>
          <a:noFill/>
        </p:spPr>
        <p:txBody>
          <a:bodyPr wrap="square" rtlCol="0">
            <a:spAutoFit/>
          </a:bodyPr>
          <a:lstStyle/>
          <a:p>
            <a:pPr lvl="0"/>
            <a:r>
              <a:rPr lang="en-US" sz="2400" dirty="0"/>
              <a:t>You will be brought to our website’s homepage</a:t>
            </a:r>
            <a:r>
              <a:rPr lang="en-US" sz="2400" dirty="0" smtClean="0"/>
              <a:t>. </a:t>
            </a:r>
            <a:endParaRPr lang="en-US" sz="2400" dirty="0"/>
          </a:p>
        </p:txBody>
      </p:sp>
      <p:sp>
        <p:nvSpPr>
          <p:cNvPr id="10" name="TextBox 9"/>
          <p:cNvSpPr txBox="1"/>
          <p:nvPr/>
        </p:nvSpPr>
        <p:spPr>
          <a:xfrm>
            <a:off x="228600" y="141015"/>
            <a:ext cx="3733800" cy="40011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dirty="0" smtClean="0">
                <a:solidFill>
                  <a:schemeClr val="bg1"/>
                </a:solidFill>
              </a:rPr>
              <a:t>General Features of  Your Nexus 7</a:t>
            </a:r>
            <a:endParaRPr lang="en-US" sz="2000" dirty="0">
              <a:solidFill>
                <a:schemeClr val="bg1"/>
              </a:solidFill>
            </a:endParaRPr>
          </a:p>
        </p:txBody>
      </p:sp>
    </p:spTree>
    <p:extLst>
      <p:ext uri="{BB962C8B-B14F-4D97-AF65-F5344CB8AC3E}">
        <p14:creationId xmlns:p14="http://schemas.microsoft.com/office/powerpoint/2010/main" val="1062346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3</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533400" y="1524000"/>
            <a:ext cx="3429000" cy="3785652"/>
          </a:xfrm>
          <a:prstGeom prst="rect">
            <a:avLst/>
          </a:prstGeom>
          <a:noFill/>
        </p:spPr>
        <p:txBody>
          <a:bodyPr wrap="square" rtlCol="0">
            <a:spAutoFit/>
          </a:bodyPr>
          <a:lstStyle/>
          <a:p>
            <a:pPr lvl="0"/>
            <a:r>
              <a:rPr lang="en-US" sz="2400" dirty="0"/>
              <a:t>When </a:t>
            </a:r>
            <a:r>
              <a:rPr lang="en-US" sz="2400" dirty="0" smtClean="0"/>
              <a:t>you turn </a:t>
            </a:r>
            <a:r>
              <a:rPr lang="en-US" sz="2400" dirty="0"/>
              <a:t>on your Nexus 7 for the first time, you are greeted with this Welcome screen</a:t>
            </a:r>
            <a:r>
              <a:rPr lang="en-US" sz="2400" dirty="0" smtClean="0"/>
              <a:t>.</a:t>
            </a:r>
          </a:p>
          <a:p>
            <a:pPr lvl="0"/>
            <a:endParaRPr lang="en-US" sz="2400" dirty="0"/>
          </a:p>
          <a:p>
            <a:pPr lvl="0"/>
            <a:r>
              <a:rPr lang="en-US" sz="2400" dirty="0" smtClean="0"/>
              <a:t> </a:t>
            </a:r>
            <a:r>
              <a:rPr lang="en-US" sz="2400" dirty="0"/>
              <a:t>Choose your language and tap the </a:t>
            </a:r>
            <a:r>
              <a:rPr lang="en-US" sz="2400" b="1" dirty="0"/>
              <a:t>arrow</a:t>
            </a:r>
            <a:r>
              <a:rPr lang="en-US" sz="2400" dirty="0"/>
              <a:t> </a:t>
            </a:r>
            <a:r>
              <a:rPr lang="en-US" sz="2400" dirty="0" smtClean="0"/>
              <a:t>button to get to the screen where you will connect to a Wi-Fi network</a:t>
            </a:r>
            <a:endParaRPr lang="en-US" sz="2400" dirty="0"/>
          </a:p>
        </p:txBody>
      </p:sp>
    </p:spTree>
    <p:extLst>
      <p:ext uri="{BB962C8B-B14F-4D97-AF65-F5344CB8AC3E}">
        <p14:creationId xmlns:p14="http://schemas.microsoft.com/office/powerpoint/2010/main" val="381413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4</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685800" y="1371600"/>
            <a:ext cx="3429000" cy="3416320"/>
          </a:xfrm>
          <a:prstGeom prst="rect">
            <a:avLst/>
          </a:prstGeom>
          <a:noFill/>
        </p:spPr>
        <p:txBody>
          <a:bodyPr wrap="square" rtlCol="0">
            <a:spAutoFit/>
          </a:bodyPr>
          <a:lstStyle/>
          <a:p>
            <a:pPr lvl="0"/>
            <a:endParaRPr lang="en-US" sz="2400" dirty="0"/>
          </a:p>
          <a:p>
            <a:pPr lvl="0"/>
            <a:r>
              <a:rPr lang="en-US" sz="2400" dirty="0" smtClean="0"/>
              <a:t>Depending </a:t>
            </a:r>
            <a:r>
              <a:rPr lang="en-US" sz="2400" dirty="0"/>
              <a:t>on which network you connect to, you may need to enter a password, or accept an agreement on a browser.  The device will also guide you through these steps if this is necessary. </a:t>
            </a:r>
          </a:p>
        </p:txBody>
      </p:sp>
    </p:spTree>
    <p:extLst>
      <p:ext uri="{BB962C8B-B14F-4D97-AF65-F5344CB8AC3E}">
        <p14:creationId xmlns:p14="http://schemas.microsoft.com/office/powerpoint/2010/main" val="391468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5</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685800" y="1971764"/>
            <a:ext cx="3429000" cy="1200329"/>
          </a:xfrm>
          <a:prstGeom prst="rect">
            <a:avLst/>
          </a:prstGeom>
          <a:noFill/>
        </p:spPr>
        <p:txBody>
          <a:bodyPr wrap="square" rtlCol="0">
            <a:spAutoFit/>
          </a:bodyPr>
          <a:lstStyle/>
          <a:p>
            <a:pPr lvl="0"/>
            <a:r>
              <a:rPr lang="en-US" sz="2400" dirty="0" smtClean="0"/>
              <a:t>After you select a network the device will attempt to connect</a:t>
            </a:r>
            <a:endParaRPr lang="en-US" sz="2400" dirty="0"/>
          </a:p>
        </p:txBody>
      </p:sp>
    </p:spTree>
    <p:extLst>
      <p:ext uri="{BB962C8B-B14F-4D97-AF65-F5344CB8AC3E}">
        <p14:creationId xmlns:p14="http://schemas.microsoft.com/office/powerpoint/2010/main" val="2662312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6</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259278" y="1752600"/>
            <a:ext cx="4191000" cy="3785652"/>
          </a:xfrm>
          <a:prstGeom prst="rect">
            <a:avLst/>
          </a:prstGeom>
          <a:noFill/>
        </p:spPr>
        <p:txBody>
          <a:bodyPr wrap="square" rtlCol="0">
            <a:spAutoFit/>
          </a:bodyPr>
          <a:lstStyle/>
          <a:p>
            <a:pPr lvl="0"/>
            <a:r>
              <a:rPr lang="en-US" sz="2000" dirty="0"/>
              <a:t>Once connected, the device will ask for you to enter your </a:t>
            </a:r>
            <a:r>
              <a:rPr lang="en-US" sz="2000" dirty="0" smtClean="0"/>
              <a:t>Gmail account credentials if </a:t>
            </a:r>
            <a:r>
              <a:rPr lang="en-US" sz="2000" dirty="0"/>
              <a:t>you already have one</a:t>
            </a:r>
            <a:r>
              <a:rPr lang="en-US" sz="2000" dirty="0" smtClean="0"/>
              <a:t>, or  </a:t>
            </a:r>
            <a:r>
              <a:rPr lang="en-US" sz="2000" dirty="0"/>
              <a:t>create a new one, or enter </a:t>
            </a:r>
            <a:r>
              <a:rPr lang="en-US" sz="2000" dirty="0" smtClean="0"/>
              <a:t>a different </a:t>
            </a:r>
            <a:r>
              <a:rPr lang="en-US" sz="2000" dirty="0"/>
              <a:t>account such as </a:t>
            </a:r>
            <a:r>
              <a:rPr lang="en-US" sz="2000" dirty="0" smtClean="0"/>
              <a:t>Yahoo</a:t>
            </a:r>
            <a:r>
              <a:rPr lang="en-US" sz="2000" dirty="0"/>
              <a:t>.  </a:t>
            </a:r>
            <a:r>
              <a:rPr lang="en-US" sz="2000" dirty="0" smtClean="0"/>
              <a:t>It is advantageous to register with a Google account because everything </a:t>
            </a:r>
            <a:r>
              <a:rPr lang="en-US" sz="2000" dirty="0"/>
              <a:t>you do on your device also syncs with your </a:t>
            </a:r>
            <a:r>
              <a:rPr lang="en-US" sz="2000" dirty="0" smtClean="0"/>
              <a:t>Gmail </a:t>
            </a:r>
            <a:r>
              <a:rPr lang="en-US" sz="2000" dirty="0"/>
              <a:t>account.  For example, if you create a task in your calendar, that event will automatically show up if you log into your calendar on a PC.  </a:t>
            </a:r>
          </a:p>
        </p:txBody>
      </p:sp>
    </p:spTree>
    <p:extLst>
      <p:ext uri="{BB962C8B-B14F-4D97-AF65-F5344CB8AC3E}">
        <p14:creationId xmlns:p14="http://schemas.microsoft.com/office/powerpoint/2010/main" val="3526234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7</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259278" y="1752600"/>
            <a:ext cx="4191000" cy="2554545"/>
          </a:xfrm>
          <a:prstGeom prst="rect">
            <a:avLst/>
          </a:prstGeom>
          <a:noFill/>
        </p:spPr>
        <p:txBody>
          <a:bodyPr wrap="square" rtlCol="0">
            <a:spAutoFit/>
          </a:bodyPr>
          <a:lstStyle/>
          <a:p>
            <a:pPr lvl="0"/>
            <a:r>
              <a:rPr lang="en-US" sz="2000" dirty="0"/>
              <a:t>This is where we enter the account credentials.  You see here the on-screen keyboard at the bottom.  Type in your email username.  Tap the “next” button on the keyboard to go to the next line to enter your password, or simply tap on the “password” line</a:t>
            </a:r>
          </a:p>
        </p:txBody>
      </p:sp>
    </p:spTree>
    <p:extLst>
      <p:ext uri="{BB962C8B-B14F-4D97-AF65-F5344CB8AC3E}">
        <p14:creationId xmlns:p14="http://schemas.microsoft.com/office/powerpoint/2010/main" val="25655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8</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249382" y="2498406"/>
            <a:ext cx="4191000" cy="707886"/>
          </a:xfrm>
          <a:prstGeom prst="rect">
            <a:avLst/>
          </a:prstGeom>
          <a:noFill/>
        </p:spPr>
        <p:txBody>
          <a:bodyPr wrap="square" rtlCol="0">
            <a:spAutoFit/>
          </a:bodyPr>
          <a:lstStyle/>
          <a:p>
            <a:pPr lvl="0"/>
            <a:r>
              <a:rPr lang="en-US" sz="2000" dirty="0"/>
              <a:t>Once your information is entered, tap on the “Done” key in the keyboard</a:t>
            </a:r>
          </a:p>
        </p:txBody>
      </p:sp>
    </p:spTree>
    <p:extLst>
      <p:ext uri="{BB962C8B-B14F-4D97-AF65-F5344CB8AC3E}">
        <p14:creationId xmlns:p14="http://schemas.microsoft.com/office/powerpoint/2010/main" val="104210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6380"/>
            <a:ext cx="3733800" cy="523220"/>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Setting Up Your Nexus 7</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9</a:t>
            </a:fld>
            <a:endParaRPr lang="en-US">
              <a:solidFill>
                <a:prstClr val="white">
                  <a:shade val="50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6380"/>
            <a:ext cx="4114800" cy="6583680"/>
          </a:xfrm>
          <a:prstGeom prst="rect">
            <a:avLst/>
          </a:prstGeom>
        </p:spPr>
      </p:pic>
      <p:sp>
        <p:nvSpPr>
          <p:cNvPr id="6" name="TextBox 5"/>
          <p:cNvSpPr txBox="1"/>
          <p:nvPr/>
        </p:nvSpPr>
        <p:spPr>
          <a:xfrm>
            <a:off x="249382" y="2498406"/>
            <a:ext cx="4191000" cy="2246769"/>
          </a:xfrm>
          <a:prstGeom prst="rect">
            <a:avLst/>
          </a:prstGeom>
          <a:noFill/>
        </p:spPr>
        <p:txBody>
          <a:bodyPr wrap="square" rtlCol="0">
            <a:spAutoFit/>
          </a:bodyPr>
          <a:lstStyle/>
          <a:p>
            <a:pPr lvl="0"/>
            <a:r>
              <a:rPr lang="en-US" sz="2000" dirty="0" smtClean="0"/>
              <a:t>You will need to accept the </a:t>
            </a:r>
            <a:r>
              <a:rPr lang="en-US" sz="2000" dirty="0"/>
              <a:t>agreement with </a:t>
            </a:r>
            <a:r>
              <a:rPr lang="en-US" sz="2000" dirty="0" smtClean="0"/>
              <a:t>Google</a:t>
            </a:r>
            <a:r>
              <a:rPr lang="en-US" sz="2000" dirty="0"/>
              <a:t>.  You may read over these agreements by tapping on the blue links.  You will also see a checkmark next to “Keep me up to date…”.  You can remove this checkmark if you wish.  Tap “Ok”</a:t>
            </a:r>
          </a:p>
        </p:txBody>
      </p:sp>
    </p:spTree>
    <p:extLst>
      <p:ext uri="{BB962C8B-B14F-4D97-AF65-F5344CB8AC3E}">
        <p14:creationId xmlns:p14="http://schemas.microsoft.com/office/powerpoint/2010/main" val="2083879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2987</TotalTime>
  <Words>1731</Words>
  <Application>Microsoft Office PowerPoint</Application>
  <PresentationFormat>On-screen Show (4:3)</PresentationFormat>
  <Paragraphs>109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Setting Up and Using a Nexus 7</vt:lpstr>
      <vt:lpstr>The following screenshots were made using a Google Nexus 7 running the Jellybean version of the OS. Your tablet may differ. This is meant as a general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Andie</dc:creator>
  <cp:lastModifiedBy>Andie</cp:lastModifiedBy>
  <cp:revision>220</cp:revision>
  <dcterms:created xsi:type="dcterms:W3CDTF">2011-08-02T21:53:07Z</dcterms:created>
  <dcterms:modified xsi:type="dcterms:W3CDTF">2013-05-29T16:30:44Z</dcterms:modified>
</cp:coreProperties>
</file>